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86" r:id="rId2"/>
    <p:sldId id="287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FCB68C"/>
    <a:srgbClr val="D02D32"/>
    <a:srgbClr val="55423C"/>
    <a:srgbClr val="393F59"/>
    <a:srgbClr val="56423B"/>
    <a:srgbClr val="FFAC84"/>
    <a:srgbClr val="FFFFFF"/>
    <a:srgbClr val="311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5" autoAdjust="0"/>
    <p:restoredTop sz="96625" autoAdjust="0"/>
  </p:normalViewPr>
  <p:slideViewPr>
    <p:cSldViewPr>
      <p:cViewPr>
        <p:scale>
          <a:sx n="125" d="100"/>
          <a:sy n="125" d="100"/>
        </p:scale>
        <p:origin x="-738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FC2B1-B601-42C2-AD17-D8C718778FF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9D29F-0BAD-48CA-8582-2730B319D8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5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60644" y="632857"/>
            <a:ext cx="8784976" cy="4352418"/>
          </a:xfrm>
          <a:prstGeom prst="roundRect">
            <a:avLst>
              <a:gd name="adj" fmla="val 377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07504" y="195486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cap="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Критерии «рискового» налогоплательщика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81294" y="743108"/>
            <a:ext cx="2814444" cy="590217"/>
            <a:chOff x="286108" y="760454"/>
            <a:chExt cx="2814444" cy="590217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2240" y="824729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Коэффициент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налоговой нагрузки ниже среднеотраслевого показателя по итогам предыдущего календарного года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55728" y="1453710"/>
            <a:ext cx="2814444" cy="590217"/>
            <a:chOff x="286108" y="760454"/>
            <a:chExt cx="2814444" cy="590217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2240" y="824729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Коэффициент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изъятия НДС с 1 января 2019 года ниже среднеотраслевого показателя, рассчитанного Комитетом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105950" y="656911"/>
            <a:ext cx="2814444" cy="737729"/>
            <a:chOff x="286108" y="701619"/>
            <a:chExt cx="2814444" cy="707886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240" y="701619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Arial" pitchFamily="34" charset="0"/>
                  <a:cs typeface="Arial" pitchFamily="34" charset="0"/>
                </a:rPr>
                <a:t>Отсутствие объектов налогообложения по налогу на транспортные средства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700" i="1" dirty="0">
                  <a:latin typeface="Arial" pitchFamily="34" charset="0"/>
                  <a:cs typeface="Arial" pitchFamily="34" charset="0"/>
                </a:rPr>
                <a:t>автотранспортных средств, специальной техники)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по земельному налогу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(земельных участков)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 и по налогу на имущество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(недвижимого имущества)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097934" y="1438794"/>
            <a:ext cx="2814444" cy="590217"/>
            <a:chOff x="286108" y="760454"/>
            <a:chExt cx="2814444" cy="590217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2240" y="824729"/>
              <a:ext cx="2808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Непредставление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форм налоговой отчетности 300 и/или 200 за предыдущие 2 налоговые периоды</a:t>
              </a: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72556" y="2114708"/>
            <a:ext cx="2814444" cy="590217"/>
            <a:chOff x="286108" y="760454"/>
            <a:chExt cx="2814444" cy="590217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2240" y="824729"/>
              <a:ext cx="2808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Отсутствует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уплата НДС </a:t>
              </a:r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по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КБК 105101 за предшествующие 4 </a:t>
              </a:r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налоговых периода</a:t>
              </a:r>
              <a:endParaRPr lang="ru-RU" sz="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099978" y="2151437"/>
            <a:ext cx="2814444" cy="590217"/>
            <a:chOff x="286108" y="760454"/>
            <a:chExt cx="2814444" cy="590217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2240" y="824729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Представление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формы 300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(декларация по НДС)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 с 0-ми показателями при наличии выписки ЭСФ за последние 2 налоговые периоды</a:t>
              </a: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149596" y="4163657"/>
            <a:ext cx="2814444" cy="590217"/>
            <a:chOff x="286108" y="760454"/>
            <a:chExt cx="2814444" cy="590217"/>
          </a:xfrm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92240" y="824729"/>
              <a:ext cx="2808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Arial" pitchFamily="34" charset="0"/>
                  <a:cs typeface="Arial" pitchFamily="34" charset="0"/>
                </a:rPr>
                <a:t>Отсутствие фиксированных активов I группы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(здания, сооружения)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 и II группы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(машины и оборудования</a:t>
              </a:r>
              <a:r>
                <a:rPr lang="ru-RU" sz="800" i="1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ru-RU" sz="800" i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155728" y="3432393"/>
            <a:ext cx="2814444" cy="707886"/>
            <a:chOff x="286108" y="707328"/>
            <a:chExt cx="2814444" cy="707886"/>
          </a:xfrm>
        </p:grpSpPr>
        <p:sp>
          <p:nvSpPr>
            <p:cNvPr id="62" name="Скругленный прямоугольник 61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92240" y="707328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Отсутствуют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наемные работники и/или среднесписочная численность работников 2 и менее согласно последней представленной налоговой отчетности за предшествующие 4 налоговых периода</a:t>
              </a: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149596" y="2766556"/>
            <a:ext cx="2829592" cy="707886"/>
            <a:chOff x="286108" y="721081"/>
            <a:chExt cx="2829592" cy="707886"/>
          </a:xfrm>
        </p:grpSpPr>
        <p:sp>
          <p:nvSpPr>
            <p:cNvPr id="65" name="Скругленный прямоугольник 64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7388" y="721081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Средняя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заработная плата сотрудников ниже среднеотраслевого показателя в разрезе регионов, определенного согласно данным статистических органов, за предшествующие 4 налоговых периода</a:t>
              </a: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3030610" y="3491228"/>
            <a:ext cx="2857418" cy="649050"/>
            <a:chOff x="292240" y="760454"/>
            <a:chExt cx="2857418" cy="649050"/>
          </a:xfrm>
        </p:grpSpPr>
        <p:sp>
          <p:nvSpPr>
            <p:cNvPr id="68" name="Скругленный прямоугольник 67"/>
            <p:cNvSpPr/>
            <p:nvPr/>
          </p:nvSpPr>
          <p:spPr>
            <a:xfrm>
              <a:off x="362182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92240" y="824729"/>
              <a:ext cx="28083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Отсутствие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сделок, сопутствующих деятельности, таких как аренда офиса и (или) складов, транспортировка товаров, привлечение сторонних организаций</a:t>
              </a: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3085030" y="2749335"/>
            <a:ext cx="2818364" cy="707886"/>
            <a:chOff x="346660" y="705568"/>
            <a:chExt cx="2818364" cy="707886"/>
          </a:xfrm>
        </p:grpSpPr>
        <p:sp>
          <p:nvSpPr>
            <p:cNvPr id="71" name="Скругленный прямоугольник 70"/>
            <p:cNvSpPr/>
            <p:nvPr/>
          </p:nvSpPr>
          <p:spPr>
            <a:xfrm>
              <a:off x="37754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46660" y="705568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Отсутствие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приобретения товаров при их реализации, расхождение по виду и/или объему приобретенных и реализованных товаров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(работ и услуг)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, реализация товаров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(работ и услуг)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 по цене ниже себестоимости</a:t>
              </a: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3111418" y="4185131"/>
            <a:ext cx="2814444" cy="649050"/>
            <a:chOff x="286108" y="760454"/>
            <a:chExt cx="2814444" cy="649050"/>
          </a:xfrm>
        </p:grpSpPr>
        <p:sp>
          <p:nvSpPr>
            <p:cNvPr id="74" name="Скругленный прямоугольник 73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2240" y="824729"/>
              <a:ext cx="28083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Регистрация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налогоплательщика произведена по месту регистрации других 4-ти налогоплательщиков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(места массовой регистрации)</a:t>
              </a: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6019008" y="4019245"/>
            <a:ext cx="2808312" cy="802169"/>
            <a:chOff x="275312" y="760454"/>
            <a:chExt cx="2808312" cy="590217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5312" y="821523"/>
              <a:ext cx="2808312" cy="520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Имеются 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нарушения налогового законодательства в течение срока исковой давности в соответствии со статьей 48 Налогового кодекса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(неисполненные уведомления по камеральному контролю, непредставление форм налоговой отчетности)</a:t>
              </a: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5992812" y="2756443"/>
            <a:ext cx="2814444" cy="506660"/>
            <a:chOff x="286108" y="760454"/>
            <a:chExt cx="2814444" cy="590217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92240" y="824729"/>
              <a:ext cx="2808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Arial" pitchFamily="34" charset="0"/>
                  <a:cs typeface="Arial" pitchFamily="34" charset="0"/>
                </a:rPr>
                <a:t>Отсутствует по месту нахождения по последнему акту налогового обследования</a:t>
              </a: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996930" y="3362899"/>
            <a:ext cx="2824340" cy="629048"/>
            <a:chOff x="286108" y="1060929"/>
            <a:chExt cx="2824340" cy="629048"/>
          </a:xfrm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86108" y="1060929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02136" y="1105202"/>
              <a:ext cx="28083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Соотношение оборота по приобретению к обороту по реализации в диапазоне от 0,98 до 1 включительно</a:t>
              </a:r>
              <a:r>
                <a:rPr lang="ru-RU" sz="800" b="1" dirty="0">
                  <a:latin typeface="Arial" pitchFamily="34" charset="0"/>
                  <a:cs typeface="Arial" pitchFamily="34" charset="0"/>
                </a:rPr>
                <a:t>, за предшествующие 4 налоговых периода</a:t>
              </a: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984625" y="1841623"/>
            <a:ext cx="2812085" cy="965293"/>
            <a:chOff x="286108" y="748507"/>
            <a:chExt cx="2812085" cy="707886"/>
          </a:xfrm>
        </p:grpSpPr>
        <p:sp>
          <p:nvSpPr>
            <p:cNvPr id="89" name="Скругленный прямоугольник 88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9881" y="748507"/>
              <a:ext cx="28083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Arial" pitchFamily="34" charset="0"/>
                  <a:cs typeface="Arial" pitchFamily="34" charset="0"/>
                </a:rPr>
                <a:t>Сомнительный статус руководителя/учредителя/работника, ответственного по расчету с бюджетом (является нерезидентом/сомнительный возраст (от 18-20 лет и старше 63 лет</a:t>
              </a:r>
              <a:r>
                <a:rPr lang="ru-RU" sz="800" b="1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ru-RU" sz="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996930" y="811688"/>
            <a:ext cx="2808312" cy="954108"/>
            <a:chOff x="270878" y="744009"/>
            <a:chExt cx="2808312" cy="617131"/>
          </a:xfrm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286108" y="760454"/>
              <a:ext cx="2787476" cy="5902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0878" y="744009"/>
              <a:ext cx="2808312" cy="617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Arial" pitchFamily="34" charset="0"/>
                  <a:cs typeface="Arial" pitchFamily="34" charset="0"/>
                </a:rPr>
                <a:t>Сомнительный статус налогоплательщика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(руководитель/учредитель/работник, </a:t>
              </a:r>
              <a:r>
                <a:rPr lang="ru-RU" sz="800" i="1" dirty="0" smtClean="0">
                  <a:latin typeface="Arial" pitchFamily="34" charset="0"/>
                  <a:cs typeface="Arial" pitchFamily="34" charset="0"/>
                </a:rPr>
                <a:t>ответственный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по расчету с бюджетом, является руководителем/учредителем/работником, ответственным по расчету с бюджетом, </a:t>
              </a:r>
              <a:r>
                <a:rPr lang="ru-RU" sz="800" i="1" dirty="0" smtClean="0">
                  <a:latin typeface="Arial" pitchFamily="34" charset="0"/>
                  <a:cs typeface="Arial" pitchFamily="34" charset="0"/>
                </a:rPr>
                <a:t>неблагонадежного </a:t>
              </a:r>
              <a:r>
                <a:rPr lang="ru-RU" sz="800" i="1" dirty="0">
                  <a:latin typeface="Arial" pitchFamily="34" charset="0"/>
                  <a:cs typeface="Arial" pitchFamily="34" charset="0"/>
                </a:rPr>
                <a:t>налогоплательщика (список на Портале КГД</a:t>
              </a:r>
              <a:r>
                <a:rPr lang="ru-RU" sz="800" i="1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ru-RU" sz="800" i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97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Прямая соединительная линия 47"/>
          <p:cNvCxnSpPr/>
          <p:nvPr/>
        </p:nvCxnSpPr>
        <p:spPr>
          <a:xfrm>
            <a:off x="3145827" y="1619469"/>
            <a:ext cx="0" cy="0"/>
          </a:xfrm>
          <a:prstGeom prst="line">
            <a:avLst/>
          </a:prstGeom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3433878" y="2328644"/>
            <a:ext cx="0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289781" y="3419671"/>
            <a:ext cx="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617577" y="3970087"/>
            <a:ext cx="0" cy="0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6407476" y="3792115"/>
            <a:ext cx="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145827" y="1619469"/>
            <a:ext cx="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2294747" y="2123527"/>
            <a:ext cx="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Скругленный прямоугольник 214"/>
          <p:cNvSpPr/>
          <p:nvPr/>
        </p:nvSpPr>
        <p:spPr>
          <a:xfrm>
            <a:off x="179512" y="169992"/>
            <a:ext cx="3096344" cy="4706014"/>
          </a:xfrm>
          <a:prstGeom prst="roundRect">
            <a:avLst>
              <a:gd name="adj" fmla="val 377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3635896" y="175075"/>
            <a:ext cx="5311824" cy="4706014"/>
          </a:xfrm>
          <a:prstGeom prst="roundRect">
            <a:avLst>
              <a:gd name="adj" fmla="val 377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27584" y="3626232"/>
            <a:ext cx="1728192" cy="7197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Камеральный контроль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23528" y="2522999"/>
            <a:ext cx="2787476" cy="6617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Выявление сомнительной сделки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23528" y="995860"/>
            <a:ext cx="2787476" cy="10483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Иск в суд о признании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сделки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действительной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755576" y="292022"/>
            <a:ext cx="1783983" cy="3154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ЕСТЬ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Прямая со стрелкой 68"/>
          <p:cNvCxnSpPr>
            <a:stCxn id="45" idx="0"/>
            <a:endCxn id="51" idx="2"/>
          </p:cNvCxnSpPr>
          <p:nvPr/>
        </p:nvCxnSpPr>
        <p:spPr>
          <a:xfrm flipV="1">
            <a:off x="1717266" y="2044208"/>
            <a:ext cx="0" cy="478791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Скругленный прямоугольник 78"/>
          <p:cNvSpPr/>
          <p:nvPr/>
        </p:nvSpPr>
        <p:spPr>
          <a:xfrm>
            <a:off x="3923928" y="701040"/>
            <a:ext cx="1674691" cy="1230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Обжалование в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Апелляционной комиссии МФ РК или СУДЕ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3707904" y="2091885"/>
            <a:ext cx="2186308" cy="4735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Выгодополучатель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3779912" y="3087009"/>
            <a:ext cx="2186307" cy="4928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Рисковый НП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6588224" y="3119869"/>
            <a:ext cx="1296144" cy="4271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Требование об отзыве ЭСФ</a:t>
            </a:r>
            <a:endParaRPr lang="ru-RU" sz="8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7604720" y="4011910"/>
            <a:ext cx="1287760" cy="7853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снятии с учета по НДС с даты </a:t>
            </a:r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регистрации при неисполнении требования или признании требования неисполненным</a:t>
            </a:r>
            <a:endParaRPr lang="ru-RU" sz="6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959932" y="4239138"/>
            <a:ext cx="1980220" cy="4928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Дистанционный мониторинг</a:t>
            </a:r>
          </a:p>
        </p:txBody>
      </p:sp>
      <p:cxnSp>
        <p:nvCxnSpPr>
          <p:cNvPr id="89" name="Прямая со стрелкой 88"/>
          <p:cNvCxnSpPr/>
          <p:nvPr/>
        </p:nvCxnSpPr>
        <p:spPr>
          <a:xfrm flipH="1" flipV="1">
            <a:off x="5651194" y="1357476"/>
            <a:ext cx="721006" cy="16989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81" idx="3"/>
          </p:cNvCxnSpPr>
          <p:nvPr/>
        </p:nvCxnSpPr>
        <p:spPr>
          <a:xfrm flipV="1">
            <a:off x="5966219" y="3333434"/>
            <a:ext cx="622005" cy="1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4860032" y="3579864"/>
            <a:ext cx="0" cy="648070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Скругленный прямоугольник 104"/>
          <p:cNvSpPr/>
          <p:nvPr/>
        </p:nvSpPr>
        <p:spPr>
          <a:xfrm>
            <a:off x="4998721" y="286294"/>
            <a:ext cx="2525607" cy="3154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ПРЕДЛАГАЕТСЯ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7873280" y="3547000"/>
            <a:ext cx="0" cy="46491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кругленный прямоугольник 40"/>
          <p:cNvSpPr/>
          <p:nvPr/>
        </p:nvSpPr>
        <p:spPr>
          <a:xfrm>
            <a:off x="6516216" y="2091885"/>
            <a:ext cx="1368152" cy="4735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Требование об исключении из зачета сумм НДС</a:t>
            </a:r>
            <a:endParaRPr lang="ru-RU" sz="8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372200" y="922348"/>
            <a:ext cx="1800200" cy="7853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начислении сумм </a:t>
            </a: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НДС в случае признания требования не исполненным</a:t>
            </a:r>
            <a:endParaRPr lang="ru-RU" sz="9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588225" y="1724402"/>
            <a:ext cx="0" cy="399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1691680" y="3184781"/>
            <a:ext cx="5048" cy="441452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4860032" y="2571751"/>
            <a:ext cx="0" cy="504055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80" idx="3"/>
            <a:endCxn id="41" idx="1"/>
          </p:cNvCxnSpPr>
          <p:nvPr/>
        </p:nvCxnSpPr>
        <p:spPr>
          <a:xfrm>
            <a:off x="5894212" y="2328644"/>
            <a:ext cx="622004" cy="0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164560" y="4018692"/>
            <a:ext cx="1287760" cy="7853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НП предоставляет пояснение или исполняет требование </a:t>
            </a:r>
            <a:endParaRPr lang="ru-RU" sz="7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6732240" y="3556937"/>
            <a:ext cx="0" cy="464910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8028384" y="1995686"/>
            <a:ext cx="864096" cy="6715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НП предоставляет пояснение или исполняет требование </a:t>
            </a:r>
            <a:endParaRPr lang="ru-RU" sz="6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 стрелкой 51"/>
          <p:cNvCxnSpPr>
            <a:stCxn id="41" idx="3"/>
            <a:endCxn id="50" idx="1"/>
          </p:cNvCxnSpPr>
          <p:nvPr/>
        </p:nvCxnSpPr>
        <p:spPr>
          <a:xfrm>
            <a:off x="7884368" y="2328644"/>
            <a:ext cx="144016" cy="2821"/>
          </a:xfrm>
          <a:prstGeom prst="straightConnector1">
            <a:avLst/>
          </a:prstGeom>
          <a:ln w="25400"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5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tailEnd type="arrow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6344</TotalTime>
  <Words>422</Words>
  <Application>Microsoft Office PowerPoint</Application>
  <PresentationFormat>Экран (16:9)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主题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wuwenjie</dc:creator>
  <cp:lastModifiedBy>Жаныбек Нуржанов</cp:lastModifiedBy>
  <cp:revision>222</cp:revision>
  <cp:lastPrinted>2020-08-12T08:41:16Z</cp:lastPrinted>
  <dcterms:created xsi:type="dcterms:W3CDTF">2013-04-24T09:35:31Z</dcterms:created>
  <dcterms:modified xsi:type="dcterms:W3CDTF">2020-08-27T10:30:27Z</dcterms:modified>
</cp:coreProperties>
</file>